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1" r:id="rId4"/>
    <p:sldId id="272" r:id="rId5"/>
    <p:sldId id="273" r:id="rId6"/>
    <p:sldId id="276" r:id="rId7"/>
    <p:sldId id="267" r:id="rId8"/>
    <p:sldId id="277" r:id="rId9"/>
    <p:sldId id="269" r:id="rId10"/>
    <p:sldId id="278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7BF5FEF9-2E93-4F0E-ABD4-616A06064173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53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4800"/>
            <a:ext cx="360" cy="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242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ru-RU" sz="1200" b="0" i="0" u="none" strike="noStrike" baseline="0">
        <a:ln>
          <a:noFill/>
        </a:ln>
        <a:solidFill>
          <a:srgbClr val="000000"/>
        </a:solidFill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1507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E0C311-DA9C-45BB-B550-90D8A9098FF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65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E74E3B-F5B7-4A94-93D5-61EC38742E1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849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1763"/>
            <a:ext cx="2057400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1763"/>
            <a:ext cx="601980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6282CE-7D77-4230-A08E-F31D46E28CF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62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F2DA26-C816-4E0A-9B92-9AE257C588E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51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9A769C-3905-47DD-A2A0-591B8B504F0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732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B68230-DCED-4E07-B1FB-8AAE4253BB6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60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35BE56-DF6F-4D4D-B683-509FA069539D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114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1AA9EE-8F10-4623-9C39-6F607B50B1A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81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F65CBA-5A9C-4954-A620-C6A66248241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6820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D12B53-A72C-4183-BA17-7C213AFFE22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54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19AF52-CB54-493C-BD36-405DA3498AC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349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57"/>
            </a:gs>
            <a:gs pos="100000">
              <a:srgbClr val="000099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6560"/>
            <a:chOff x="0" y="0"/>
            <a:chExt cx="9144000" cy="6856560"/>
          </a:xfrm>
        </p:grpSpPr>
        <p:sp>
          <p:nvSpPr>
            <p:cNvPr id="3" name="Полилиния 2"/>
            <p:cNvSpPr/>
            <p:nvPr/>
          </p:nvSpPr>
          <p:spPr>
            <a:xfrm>
              <a:off x="0" y="19080"/>
              <a:ext cx="9140760" cy="5195880"/>
            </a:xfrm>
            <a:custGeom>
              <a:avLst/>
              <a:gdLst>
                <a:gd name="f0" fmla="val 0"/>
                <a:gd name="f1" fmla="val 5740"/>
                <a:gd name="f2" fmla="val 3273"/>
                <a:gd name="f3" fmla="val 3193"/>
                <a:gd name="f4" fmla="val 1816"/>
                <a:gd name="f5" fmla="val 522"/>
                <a:gd name="f6" fmla="val 3037"/>
                <a:gd name="f7" fmla="val 1978"/>
                <a:gd name="f8" fmla="val 326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3273">
                  <a:moveTo>
                    <a:pt x="f3" y="f4"/>
                  </a:moveTo>
                  <a:lnTo>
                    <a:pt x="f0" y="f0"/>
                  </a:lnTo>
                  <a:lnTo>
                    <a:pt x="f0" y="f5"/>
                  </a:lnTo>
                  <a:lnTo>
                    <a:pt x="f6" y="f7"/>
                  </a:lnTo>
                  <a:lnTo>
                    <a:pt x="f1" y="f2"/>
                  </a:lnTo>
                  <a:lnTo>
                    <a:pt x="f1" y="f8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36520" y="0"/>
              <a:ext cx="8904240" cy="5148360"/>
            </a:xfrm>
            <a:custGeom>
              <a:avLst/>
              <a:gdLst>
                <a:gd name="f0" fmla="val 0"/>
                <a:gd name="f1" fmla="val 5591"/>
                <a:gd name="f2" fmla="val 3243"/>
                <a:gd name="f3" fmla="val 3163"/>
                <a:gd name="f4" fmla="val 1714"/>
                <a:gd name="f5" fmla="val 431"/>
                <a:gd name="f6" fmla="val 3086"/>
                <a:gd name="f7" fmla="val 1786"/>
                <a:gd name="f8" fmla="val 32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591" h="3243">
                  <a:moveTo>
                    <a:pt x="f3" y="f4"/>
                  </a:moveTo>
                  <a:lnTo>
                    <a:pt x="f5" y="f0"/>
                  </a:lnTo>
                  <a:lnTo>
                    <a:pt x="f0" y="f0"/>
                  </a:lnTo>
                  <a:lnTo>
                    <a:pt x="f6" y="f7"/>
                  </a:lnTo>
                  <a:lnTo>
                    <a:pt x="f1" y="f2"/>
                  </a:lnTo>
                  <a:lnTo>
                    <a:pt x="f1" y="f8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5C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0" y="5450040"/>
              <a:ext cx="6410160" cy="303120"/>
            </a:xfrm>
            <a:custGeom>
              <a:avLst/>
              <a:gdLst>
                <a:gd name="f0" fmla="val 0"/>
                <a:gd name="f1" fmla="val 4042"/>
                <a:gd name="f2" fmla="val 192"/>
                <a:gd name="f3" fmla="val 156"/>
                <a:gd name="f4" fmla="val 14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42" h="19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60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410160" y="5678640"/>
              <a:ext cx="2730600" cy="102960"/>
            </a:xfrm>
            <a:custGeom>
              <a:avLst/>
              <a:gdLst>
                <a:gd name="f0" fmla="val 0"/>
                <a:gd name="f1" fmla="val 1722"/>
                <a:gd name="f2" fmla="val 66"/>
                <a:gd name="f3" fmla="val 60"/>
                <a:gd name="f4" fmla="val 4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22" h="66">
                  <a:moveTo>
                    <a:pt x="f1" y="f2"/>
                  </a:moveTo>
                  <a:lnTo>
                    <a:pt x="f1" y="f3"/>
                  </a:lnTo>
                  <a:lnTo>
                    <a:pt x="f0" y="f0"/>
                  </a:lnTo>
                  <a:lnTo>
                    <a:pt x="f0" y="f4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0" y="5915160"/>
              <a:ext cx="7594560" cy="522000"/>
            </a:xfrm>
            <a:custGeom>
              <a:avLst/>
              <a:gdLst>
                <a:gd name="f0" fmla="val 0"/>
                <a:gd name="f1" fmla="val 4789"/>
                <a:gd name="f2" fmla="val 329"/>
                <a:gd name="f3" fmla="val 77"/>
                <a:gd name="f4" fmla="val 1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9" h="329">
                  <a:moveTo>
                    <a:pt x="f0" y="f2"/>
                  </a:moveTo>
                  <a:lnTo>
                    <a:pt x="f1" y="f3"/>
                  </a:lnTo>
                  <a:lnTo>
                    <a:pt x="f1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00007C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594560" y="5877000"/>
              <a:ext cx="1546200" cy="160200"/>
            </a:xfrm>
            <a:custGeom>
              <a:avLst/>
              <a:gdLst>
                <a:gd name="f0" fmla="val 0"/>
                <a:gd name="f1" fmla="val 975"/>
                <a:gd name="f2" fmla="val 101"/>
                <a:gd name="f3" fmla="val 48"/>
                <a:gd name="f4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75" h="101">
                  <a:moveTo>
                    <a:pt x="f1" y="f3"/>
                  </a:moveTo>
                  <a:lnTo>
                    <a:pt x="f1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745240" y="6056280"/>
              <a:ext cx="3395520" cy="314280"/>
            </a:xfrm>
            <a:custGeom>
              <a:avLst/>
              <a:gdLst>
                <a:gd name="f0" fmla="val 0"/>
                <a:gd name="f1" fmla="val 2141"/>
                <a:gd name="f2" fmla="val 198"/>
                <a:gd name="f3" fmla="val 15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41" h="198">
                  <a:moveTo>
                    <a:pt x="f1" y="f0"/>
                  </a:moveTo>
                  <a:lnTo>
                    <a:pt x="f0" y="f3"/>
                  </a:lnTo>
                  <a:lnTo>
                    <a:pt x="f0" y="f2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0" y="6303960"/>
              <a:ext cx="5745240" cy="552600"/>
            </a:xfrm>
            <a:custGeom>
              <a:avLst/>
              <a:gdLst>
                <a:gd name="f0" fmla="val 0"/>
                <a:gd name="f1" fmla="val 3623"/>
                <a:gd name="f2" fmla="val 348"/>
                <a:gd name="f3" fmla="val 311"/>
                <a:gd name="f4" fmla="val 42"/>
                <a:gd name="f5" fmla="val 26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23" h="348">
                  <a:moveTo>
                    <a:pt x="f0" y="f2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1" y="f0"/>
                  </a:lnTo>
                  <a:lnTo>
                    <a:pt x="f0" y="f5"/>
                  </a:lnTo>
                  <a:lnTo>
                    <a:pt x="f0" y="f2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328919" y="6418440"/>
              <a:ext cx="3990960" cy="438119"/>
            </a:xfrm>
            <a:custGeom>
              <a:avLst/>
              <a:gdLst>
                <a:gd name="f0" fmla="val 0"/>
                <a:gd name="f1" fmla="val 2517"/>
                <a:gd name="f2" fmla="val 276"/>
                <a:gd name="f3" fmla="val 2182"/>
                <a:gd name="f4" fmla="val 204"/>
                <a:gd name="f5" fmla="val 226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17" h="276">
                  <a:moveTo>
                    <a:pt x="f3" y="f2"/>
                  </a:moveTo>
                  <a:lnTo>
                    <a:pt x="f1" y="f4"/>
                  </a:lnTo>
                  <a:lnTo>
                    <a:pt x="f5" y="f0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912000" y="6141960"/>
              <a:ext cx="2228760" cy="600120"/>
            </a:xfrm>
            <a:custGeom>
              <a:avLst/>
              <a:gdLst>
                <a:gd name="f0" fmla="val 0"/>
                <a:gd name="f1" fmla="val 1405"/>
                <a:gd name="f2" fmla="val 378"/>
                <a:gd name="f3" fmla="val 126"/>
                <a:gd name="f4" fmla="val 174"/>
                <a:gd name="f5" fmla="val 2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5" h="378">
                  <a:moveTo>
                    <a:pt x="f1" y="f3"/>
                  </a:moveTo>
                  <a:lnTo>
                    <a:pt x="f1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adFill>
              <a:gsLst>
                <a:gs pos="0">
                  <a:srgbClr val="07079B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7985160" y="5002200"/>
              <a:ext cx="1155600" cy="380880"/>
            </a:xfrm>
            <a:custGeom>
              <a:avLst/>
              <a:gdLst>
                <a:gd name="f0" fmla="val 0"/>
                <a:gd name="f1" fmla="val 729"/>
                <a:gd name="f2" fmla="val 240"/>
                <a:gd name="f3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9" h="240">
                  <a:moveTo>
                    <a:pt x="f1" y="f2"/>
                  </a:moveTo>
                  <a:lnTo>
                    <a:pt x="f0" y="f0"/>
                  </a:lnTo>
                  <a:lnTo>
                    <a:pt x="f0" y="f3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0" y="2359080"/>
              <a:ext cx="7985160" cy="2652480"/>
            </a:xfrm>
            <a:custGeom>
              <a:avLst/>
              <a:gdLst>
                <a:gd name="f0" fmla="val 0"/>
                <a:gd name="f1" fmla="val 5035"/>
                <a:gd name="f2" fmla="val 1672"/>
                <a:gd name="f3" fmla="val 72"/>
                <a:gd name="f4" fmla="val 16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35" h="167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7985160" y="4840200"/>
              <a:ext cx="1155600" cy="505079"/>
            </a:xfrm>
            <a:custGeom>
              <a:avLst/>
              <a:gdLst>
                <a:gd name="f0" fmla="val 0"/>
                <a:gd name="f1" fmla="val 729"/>
                <a:gd name="f2" fmla="val 318"/>
                <a:gd name="f3" fmla="val 312"/>
                <a:gd name="f4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9" h="318">
                  <a:moveTo>
                    <a:pt x="f1" y="f2"/>
                  </a:moveTo>
                  <a:lnTo>
                    <a:pt x="f1" y="f3"/>
                  </a:lnTo>
                  <a:lnTo>
                    <a:pt x="f0" y="f0"/>
                  </a:lnTo>
                  <a:lnTo>
                    <a:pt x="f0" y="f4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00099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0" y="1454040"/>
              <a:ext cx="7985160" cy="3471839"/>
            </a:xfrm>
            <a:custGeom>
              <a:avLst/>
              <a:gdLst>
                <a:gd name="f0" fmla="val 0"/>
                <a:gd name="f1" fmla="val 5035"/>
                <a:gd name="f2" fmla="val 2188"/>
                <a:gd name="f3" fmla="val 396"/>
                <a:gd name="f4" fmla="val 21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35" h="2188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641760" y="0"/>
              <a:ext cx="5014800" cy="4325760"/>
            </a:xfrm>
            <a:custGeom>
              <a:avLst/>
              <a:gdLst>
                <a:gd name="f0" fmla="val 0"/>
                <a:gd name="f1" fmla="val 3163"/>
                <a:gd name="f2" fmla="val 2727"/>
                <a:gd name="f3" fmla="val 3145"/>
                <a:gd name="f4" fmla="val 2704"/>
                <a:gd name="f5" fmla="val 10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63" h="2727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8628120" y="4289400"/>
              <a:ext cx="512640" cy="474840"/>
            </a:xfrm>
            <a:custGeom>
              <a:avLst/>
              <a:gdLst>
                <a:gd name="f0" fmla="val 0"/>
                <a:gd name="f1" fmla="val 323"/>
                <a:gd name="f2" fmla="val 299"/>
                <a:gd name="f3" fmla="val 263"/>
                <a:gd name="f4" fmla="val 18"/>
                <a:gd name="f5" fmla="val 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3" h="299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E0E9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8694720" y="4108320"/>
              <a:ext cx="446039" cy="532080"/>
            </a:xfrm>
            <a:custGeom>
              <a:avLst/>
              <a:gdLst>
                <a:gd name="f0" fmla="val 0"/>
                <a:gd name="f1" fmla="val 281"/>
                <a:gd name="f2" fmla="val 335"/>
                <a:gd name="f3" fmla="val 173"/>
                <a:gd name="f4" fmla="val 96"/>
                <a:gd name="f5" fmla="val 9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1" h="335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895560" y="0"/>
              <a:ext cx="4951440" cy="4251240"/>
            </a:xfrm>
            <a:custGeom>
              <a:avLst/>
              <a:gdLst>
                <a:gd name="f0" fmla="val 0"/>
                <a:gd name="f1" fmla="val 3122"/>
                <a:gd name="f2" fmla="val 2680"/>
                <a:gd name="f3" fmla="val 3026"/>
                <a:gd name="f4" fmla="val 2590"/>
                <a:gd name="f5" fmla="val 38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22" h="2680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6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8931240" y="4022640"/>
              <a:ext cx="209520" cy="209520"/>
            </a:xfrm>
            <a:custGeom>
              <a:avLst/>
              <a:gdLst>
                <a:gd name="f0" fmla="val 0"/>
                <a:gd name="f1" fmla="val 1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2" h="132">
                  <a:moveTo>
                    <a:pt x="f1" y="f1"/>
                  </a:moveTo>
                  <a:lnTo>
                    <a:pt x="f0" y="f0"/>
                  </a:lnTo>
                  <a:lnTo>
                    <a:pt x="f0" y="f0"/>
                  </a:lnTo>
                  <a:lnTo>
                    <a:pt x="f1" y="f1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4940280" y="0"/>
              <a:ext cx="3990960" cy="4022640"/>
            </a:xfrm>
            <a:custGeom>
              <a:avLst/>
              <a:gdLst>
                <a:gd name="f0" fmla="val 0"/>
                <a:gd name="f1" fmla="val 2517"/>
                <a:gd name="f2" fmla="val 2536"/>
                <a:gd name="f3" fmla="val 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17" h="2536">
                  <a:moveTo>
                    <a:pt x="f0" y="f0"/>
                  </a:moveTo>
                  <a:lnTo>
                    <a:pt x="f1" y="f2"/>
                  </a:lnTo>
                  <a:lnTo>
                    <a:pt x="f1" y="f2"/>
                  </a:lnTo>
                  <a:lnTo>
                    <a:pt x="f3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5537160" y="0"/>
              <a:ext cx="3489480" cy="3936960"/>
            </a:xfrm>
            <a:custGeom>
              <a:avLst/>
              <a:gdLst>
                <a:gd name="f0" fmla="val 0"/>
                <a:gd name="f1" fmla="val 2200"/>
                <a:gd name="f2" fmla="val 2482"/>
                <a:gd name="f3" fmla="val 2188"/>
                <a:gd name="f4" fmla="val 2476"/>
                <a:gd name="f5" fmla="val 31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00" h="2482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4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9007560" y="3927600"/>
              <a:ext cx="133200" cy="152280"/>
            </a:xfrm>
            <a:custGeom>
              <a:avLst/>
              <a:gdLst>
                <a:gd name="f0" fmla="val 0"/>
                <a:gd name="f1" fmla="val 84"/>
                <a:gd name="f2" fmla="val 96"/>
                <a:gd name="f3" fmla="val 90"/>
                <a:gd name="f4" fmla="val 12"/>
                <a:gd name="f5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" h="96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1616A1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8894880" y="1349280"/>
              <a:ext cx="245880" cy="819359"/>
            </a:xfrm>
            <a:custGeom>
              <a:avLst/>
              <a:gdLst>
                <a:gd name="f0" fmla="val 0"/>
                <a:gd name="f1" fmla="val 155"/>
                <a:gd name="f2" fmla="val 516"/>
                <a:gd name="f3" fmla="val 204"/>
                <a:gd name="f4" fmla="val 77"/>
                <a:gd name="f5" fmla="val 1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5" h="516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8107200" y="0"/>
              <a:ext cx="909720" cy="1654200"/>
            </a:xfrm>
            <a:custGeom>
              <a:avLst/>
              <a:gdLst>
                <a:gd name="f0" fmla="val 0"/>
                <a:gd name="f1" fmla="val 574"/>
                <a:gd name="f2" fmla="val 1043"/>
                <a:gd name="f3" fmla="val 497"/>
                <a:gd name="f4" fmla="val 851"/>
                <a:gd name="f5" fmla="val 2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" h="1043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589960" y="0"/>
              <a:ext cx="541440" cy="1263600"/>
            </a:xfrm>
            <a:custGeom>
              <a:avLst/>
              <a:gdLst>
                <a:gd name="f0" fmla="val 0"/>
                <a:gd name="f1" fmla="val 341"/>
                <a:gd name="f2" fmla="val 797"/>
                <a:gd name="f3" fmla="val 144"/>
                <a:gd name="f4" fmla="val 287"/>
                <a:gd name="f5" fmla="val 65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41" h="797">
                  <a:moveTo>
                    <a:pt x="f3" y="f0"/>
                  </a:moveTo>
                  <a:lnTo>
                    <a:pt x="f0" y="f0"/>
                  </a:lnTo>
                  <a:lnTo>
                    <a:pt x="f4" y="f2"/>
                  </a:lnTo>
                  <a:lnTo>
                    <a:pt x="f1" y="f5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9045720" y="1036800"/>
              <a:ext cx="95040" cy="493560"/>
            </a:xfrm>
            <a:custGeom>
              <a:avLst/>
              <a:gdLst>
                <a:gd name="f0" fmla="val 0"/>
                <a:gd name="f1" fmla="val 60"/>
                <a:gd name="f2" fmla="val 312"/>
                <a:gd name="f3" fmla="val 144"/>
                <a:gd name="f4" fmla="val 6"/>
                <a:gd name="f5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0" h="31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3240" y="2541600"/>
              <a:ext cx="9131400" cy="2959199"/>
            </a:xfrm>
            <a:custGeom>
              <a:avLst/>
              <a:gdLst>
                <a:gd name="f0" fmla="val 0"/>
                <a:gd name="f1" fmla="val 5740"/>
                <a:gd name="f2" fmla="val 1864"/>
                <a:gd name="f3" fmla="val 371"/>
                <a:gd name="f4" fmla="val 18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1864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60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9134640" y="5529240"/>
              <a:ext cx="9360" cy="9720"/>
            </a:xfrm>
            <a:custGeom>
              <a:avLst/>
              <a:gdLst>
                <a:gd name="f0" fmla="val 0"/>
                <a:gd name="f1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" h="6">
                  <a:moveTo>
                    <a:pt x="f1" y="f1"/>
                  </a:moveTo>
                  <a:lnTo>
                    <a:pt x="f0" y="f0"/>
                  </a:lnTo>
                  <a:lnTo>
                    <a:pt x="f0" y="f1"/>
                  </a:lnTo>
                  <a:lnTo>
                    <a:pt x="f1" y="f1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3240" y="3416400"/>
              <a:ext cx="9131400" cy="2122560"/>
            </a:xfrm>
            <a:custGeom>
              <a:avLst/>
              <a:gdLst>
                <a:gd name="f0" fmla="val 0"/>
                <a:gd name="f1" fmla="val 5740"/>
                <a:gd name="f2" fmla="val 1337"/>
                <a:gd name="f3" fmla="val 366"/>
                <a:gd name="f4" fmla="val 133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1337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C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3240" y="5043600"/>
              <a:ext cx="9131400" cy="657000"/>
            </a:xfrm>
            <a:custGeom>
              <a:avLst/>
              <a:gdLst>
                <a:gd name="f0" fmla="val 0"/>
                <a:gd name="f1" fmla="val 5740"/>
                <a:gd name="f2" fmla="val 414"/>
                <a:gd name="f3" fmla="val 48"/>
                <a:gd name="f4" fmla="val 40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414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2058840" y="0"/>
              <a:ext cx="7075800" cy="5043600"/>
            </a:xfrm>
            <a:custGeom>
              <a:avLst/>
              <a:gdLst>
                <a:gd name="f0" fmla="val 0"/>
                <a:gd name="f1" fmla="val 4448"/>
                <a:gd name="f2" fmla="val 3177"/>
                <a:gd name="f3" fmla="val 3153"/>
                <a:gd name="f4" fmla="val 12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448" h="3177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272200" y="0"/>
              <a:ext cx="3862439" cy="4149719"/>
            </a:xfrm>
            <a:custGeom>
              <a:avLst/>
              <a:gdLst>
                <a:gd name="f0" fmla="val 0"/>
                <a:gd name="f1" fmla="val 2428"/>
                <a:gd name="f2" fmla="val 2614"/>
                <a:gd name="f3" fmla="val 2608"/>
                <a:gd name="f4" fmla="val 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428" h="2614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6270480" y="0"/>
              <a:ext cx="2864160" cy="3911760"/>
            </a:xfrm>
            <a:custGeom>
              <a:avLst/>
              <a:gdLst>
                <a:gd name="f0" fmla="val 0"/>
                <a:gd name="f1" fmla="val 1800"/>
                <a:gd name="f2" fmla="val 2464"/>
                <a:gd name="f3" fmla="val 485"/>
                <a:gd name="f4" fmla="val 2248"/>
                <a:gd name="f5" fmla="val 17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00" h="2464">
                  <a:moveTo>
                    <a:pt x="f3" y="f0"/>
                  </a:moveTo>
                  <a:lnTo>
                    <a:pt x="f0" y="f0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5" y="f4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gradFill>
              <a:gsLst>
                <a:gs pos="0">
                  <a:srgbClr val="000064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7174079" y="0"/>
              <a:ext cx="1960560" cy="3292559"/>
            </a:xfrm>
            <a:custGeom>
              <a:avLst/>
              <a:gdLst>
                <a:gd name="f0" fmla="val 0"/>
                <a:gd name="f1" fmla="val 1232"/>
                <a:gd name="f2" fmla="val 2074"/>
                <a:gd name="f3" fmla="val 2038"/>
                <a:gd name="f4" fmla="val 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32" h="2074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57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7451640" y="0"/>
              <a:ext cx="1683000" cy="3073319"/>
            </a:xfrm>
            <a:custGeom>
              <a:avLst/>
              <a:gdLst>
                <a:gd name="f0" fmla="val 0"/>
                <a:gd name="f1" fmla="val 1058"/>
                <a:gd name="f2" fmla="val 1936"/>
                <a:gd name="f3" fmla="val 1930"/>
                <a:gd name="f4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58" h="1936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7907399" y="0"/>
              <a:ext cx="1227240" cy="2360520"/>
            </a:xfrm>
            <a:custGeom>
              <a:avLst/>
              <a:gdLst>
                <a:gd name="f0" fmla="val 0"/>
                <a:gd name="f1" fmla="val 771"/>
                <a:gd name="f2" fmla="val 1487"/>
                <a:gd name="f3" fmla="val 1433"/>
                <a:gd name="f4" fmla="val 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1487">
                  <a:moveTo>
                    <a:pt x="f1" y="f3"/>
                  </a:moveTo>
                  <a:lnTo>
                    <a:pt x="f4" y="f0"/>
                  </a:lnTo>
                  <a:lnTo>
                    <a:pt x="f0" y="f0"/>
                  </a:lnTo>
                  <a:lnTo>
                    <a:pt x="f1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adFill>
              <a:gsLst>
                <a:gs pos="0">
                  <a:srgbClr val="000078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0" y="2590919"/>
              <a:ext cx="9140760" cy="2949481"/>
              <a:chOff x="0" y="2590919"/>
              <a:chExt cx="9140760" cy="2949481"/>
            </a:xfrm>
          </p:grpSpPr>
          <p:sp>
            <p:nvSpPr>
              <p:cNvPr id="40" name="Полилиния 39"/>
              <p:cNvSpPr/>
              <p:nvPr/>
            </p:nvSpPr>
            <p:spPr>
              <a:xfrm>
                <a:off x="0" y="2590919"/>
                <a:ext cx="5826240" cy="2084400"/>
              </a:xfrm>
              <a:custGeom>
                <a:avLst/>
                <a:gdLst>
                  <a:gd name="f0" fmla="val 0"/>
                  <a:gd name="f1" fmla="val 3659"/>
                  <a:gd name="f2" fmla="val 1313"/>
                  <a:gd name="f3" fmla="val 366"/>
                  <a:gd name="f4" fmla="val 3635"/>
                  <a:gd name="f5" fmla="val 3647"/>
                  <a:gd name="f6" fmla="val 1235"/>
                  <a:gd name="f7" fmla="val 1163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3659" h="1313">
                    <a:moveTo>
                      <a:pt x="f0" y="f0"/>
                    </a:moveTo>
                    <a:lnTo>
                      <a:pt x="f0" y="f3"/>
                    </a:lnTo>
                    <a:lnTo>
                      <a:pt x="f4" y="f2"/>
                    </a:lnTo>
                    <a:lnTo>
                      <a:pt x="f5" y="f6"/>
                    </a:lnTo>
                    <a:lnTo>
                      <a:pt x="f1" y="f7"/>
                    </a:lnTo>
                    <a:lnTo>
                      <a:pt x="f0" y="f0"/>
                    </a:lnTo>
                    <a:lnTo>
                      <a:pt x="f0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006E"/>
                  </a:gs>
                  <a:gs pos="100000">
                    <a:srgbClr val="000099"/>
                  </a:gs>
                </a:gsLst>
                <a:lin ang="108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ru-RU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5788080" y="4437000"/>
                <a:ext cx="3352680" cy="1103400"/>
              </a:xfrm>
              <a:custGeom>
                <a:avLst/>
                <a:gdLst>
                  <a:gd name="f0" fmla="val 0"/>
                  <a:gd name="f1" fmla="val 2105"/>
                  <a:gd name="f2" fmla="val 695"/>
                  <a:gd name="f3" fmla="val 665"/>
                  <a:gd name="f4" fmla="val 24"/>
                  <a:gd name="f5" fmla="val 12"/>
                  <a:gd name="f6" fmla="val 72"/>
                  <a:gd name="f7" fmla="val 15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05" h="695">
                    <a:moveTo>
                      <a:pt x="f1" y="f3"/>
                    </a:moveTo>
                    <a:lnTo>
                      <a:pt x="f4" y="f0"/>
                    </a:lnTo>
                    <a:lnTo>
                      <a:pt x="f5" y="f6"/>
                    </a:lnTo>
                    <a:lnTo>
                      <a:pt x="f0" y="f7"/>
                    </a:lnTo>
                    <a:lnTo>
                      <a:pt x="f1" y="f2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1616A1"/>
                  </a:gs>
                  <a:gs pos="100000">
                    <a:srgbClr val="000099"/>
                  </a:gs>
                </a:gsLst>
                <a:lin ang="108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ru-RU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</p:grpSp>
      <p:sp>
        <p:nvSpPr>
          <p:cNvPr id="42" name="Заголовок 41"/>
          <p:cNvSpPr txBox="1">
            <a:spLocks noGrp="1"/>
          </p:cNvSpPr>
          <p:nvPr>
            <p:ph type="title"/>
          </p:nvPr>
        </p:nvSpPr>
        <p:spPr>
          <a:xfrm>
            <a:off x="457200" y="132120"/>
            <a:ext cx="8229600" cy="143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43" name="Текст 42"/>
          <p:cNvSpPr txBox="1">
            <a:spLocks noGrp="1"/>
          </p:cNvSpPr>
          <p:nvPr>
            <p:ph type="body" idx="1"/>
          </p:nvPr>
        </p:nvSpPr>
        <p:spPr>
          <a:xfrm>
            <a:off x="457200" y="1599840"/>
            <a:ext cx="8229600" cy="45309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1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1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4" name="Дата 43"/>
          <p:cNvSpPr txBox="1">
            <a:spLocks noGrp="1"/>
          </p:cNvSpPr>
          <p:nvPr>
            <p:ph type="dt" sz="half" idx="2"/>
          </p:nvPr>
        </p:nvSpPr>
        <p:spPr>
          <a:xfrm>
            <a:off x="456839" y="6243120"/>
            <a:ext cx="213372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5" name="Нижний колонтитул 44"/>
          <p:cNvSpPr txBox="1">
            <a:spLocks noGrp="1"/>
          </p:cNvSpPr>
          <p:nvPr>
            <p:ph type="ftr" sz="quarter" idx="3"/>
          </p:nvPr>
        </p:nvSpPr>
        <p:spPr>
          <a:xfrm>
            <a:off x="3124079" y="6248160"/>
            <a:ext cx="2895839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6" name="Номер слайда 4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243120"/>
            <a:ext cx="213372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93435C7-F1EF-43FB-AECF-696097972FDD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ru-RU" sz="44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ru-RU" sz="32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360" y="29520"/>
            <a:ext cx="8210520" cy="131292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/>
            <a:r>
              <a:rPr lang="ru-RU" sz="4000" b="1" i="1" u="sng"/>
              <a:t/>
            </a:r>
            <a:br>
              <a:rPr lang="ru-RU" sz="4000" b="1" i="1" u="sng"/>
            </a:br>
            <a:endParaRPr lang="ru-RU" sz="4000" b="1" i="1" u="sng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0880" y="1214422"/>
            <a:ext cx="8229600" cy="5752473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 algn="ctr">
              <a:spcBef>
                <a:spcPts val="998"/>
              </a:spcBef>
              <a:buNone/>
            </a:pPr>
            <a:endParaRPr lang="ru-RU" sz="4000" b="1" i="1" dirty="0">
              <a:latin typeface="" pitchFamily="16"/>
            </a:endParaRPr>
          </a:p>
          <a:p>
            <a:pPr lvl="0" algn="ctr">
              <a:spcBef>
                <a:spcPts val="998"/>
              </a:spcBef>
              <a:buNone/>
            </a:pPr>
            <a:r>
              <a:rPr sz="4000" smtClean="0"/>
              <a:t>Психологические механизмы развития толерантности у субъектов образовательных отношений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998"/>
              </a:spcBef>
              <a:buNone/>
            </a:pPr>
            <a:r>
              <a:rPr lang="ru-RU" sz="4000" b="1" i="1" dirty="0">
                <a:latin typeface="" pitchFamily="16"/>
              </a:rPr>
              <a:t> </a:t>
            </a:r>
            <a:r>
              <a:rPr lang="ru-RU" sz="4000" b="1" i="1" dirty="0" smtClean="0">
                <a:latin typeface="" pitchFamily="16"/>
              </a:rPr>
              <a:t> </a:t>
            </a:r>
            <a:endParaRPr lang="ru-RU" sz="4000" b="1" i="1" dirty="0">
              <a:latin typeface="" pitchFamily="16"/>
            </a:endParaRPr>
          </a:p>
          <a:p>
            <a:pPr lvl="0" algn="ctr">
              <a:spcBef>
                <a:spcPts val="998"/>
              </a:spcBef>
              <a:buNone/>
            </a:pPr>
            <a:endParaRPr lang="ru-RU" sz="4000" b="1" i="1" dirty="0">
              <a:latin typeface="" pitchFamily="16"/>
            </a:endParaRPr>
          </a:p>
          <a:p>
            <a:pPr lvl="0" algn="r">
              <a:spcBef>
                <a:spcPts val="448"/>
              </a:spcBef>
              <a:buNone/>
            </a:pPr>
            <a:endParaRPr lang="ru-RU" sz="1800" b="1" i="1" dirty="0">
              <a:latin typeface="" pitchFamily="16"/>
            </a:endParaRPr>
          </a:p>
          <a:p>
            <a:pPr lvl="0" algn="r">
              <a:spcBef>
                <a:spcPts val="349"/>
              </a:spcBef>
              <a:buNone/>
            </a:pPr>
            <a:r>
              <a:rPr lang="ru-RU" sz="1400" b="1" i="1" dirty="0">
                <a:latin typeface="" pitchFamily="16"/>
              </a:rPr>
              <a:t>  </a:t>
            </a:r>
          </a:p>
          <a:p>
            <a:pPr lvl="0" algn="r">
              <a:spcBef>
                <a:spcPts val="349"/>
              </a:spcBef>
              <a:buNone/>
            </a:pPr>
            <a:endParaRPr lang="ru-RU" sz="1400" b="1" i="1" dirty="0">
              <a:latin typeface="" pitchFamily="16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914400" y="1600200"/>
            <a:ext cx="6662880" cy="36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2000263"/>
          </a:xfrm>
        </p:spPr>
        <p:txBody>
          <a:bodyPr/>
          <a:lstStyle/>
          <a:p>
            <a:r>
              <a:rPr smtClean="0"/>
              <a:t>Толерантность во взаимоотношениях детей и взрослых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8143932" cy="4857784"/>
          </a:xfrm>
        </p:spPr>
        <p:txBody>
          <a:bodyPr/>
          <a:lstStyle/>
          <a:p>
            <a:endParaRPr sz="4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smtClean="0">
                <a:solidFill>
                  <a:schemeClr val="bg1"/>
                </a:solidFill>
              </a:rPr>
              <a:t>предполагает сочетание устойчивости  способности детей и взрослых реализовать свои личные позиции с гибкостью, а так же способности с уважением отнестись к чужому мнению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Вывод: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034054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buNone/>
            </a:pPr>
            <a:r>
              <a:rPr lang="ru-RU" dirty="0">
                <a:latin typeface="" pitchFamily="16"/>
              </a:rPr>
              <a:t>Проблема формирования толерантности у </a:t>
            </a:r>
            <a:r>
              <a:rPr smtClean="0"/>
              <a:t>субъектов образовательных отношений </a:t>
            </a:r>
            <a:r>
              <a:rPr lang="ru-RU" dirty="0" smtClean="0">
                <a:latin typeface="" pitchFamily="16"/>
              </a:rPr>
              <a:t>сегодня </a:t>
            </a:r>
            <a:r>
              <a:rPr lang="ru-RU" dirty="0">
                <a:latin typeface="" pitchFamily="16"/>
              </a:rPr>
              <a:t>очень актуальна, поскольку только толерантный человек, имеющий позитивный настрой к другим людям и окружающему миру способен создавать, творить, преумножать, укреплять, а не разрушать.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1000" y="304800"/>
            <a:ext cx="8534400" cy="5695950"/>
          </a:xfrm>
        </p:spPr>
        <p:txBody>
          <a:bodyPr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spcBef>
                <a:spcPts val="1100"/>
              </a:spcBef>
              <a:buFontTx/>
              <a:buNone/>
              <a:defRPr/>
            </a:pPr>
            <a:endParaRPr sz="4400" b="1" smtClean="0">
              <a:latin typeface="" pitchFamily="16"/>
            </a:endParaRPr>
          </a:p>
          <a:p>
            <a:pPr eaLnBrk="1" fontAlgn="auto">
              <a:spcBef>
                <a:spcPts val="1100"/>
              </a:spcBef>
              <a:buFontTx/>
              <a:buNone/>
              <a:defRPr/>
            </a:pPr>
            <a:r>
              <a:rPr lang="en-US" sz="4400" b="1" dirty="0" smtClean="0">
                <a:latin typeface="" pitchFamily="16"/>
              </a:rPr>
              <a:t>  </a:t>
            </a:r>
            <a:r>
              <a:rPr sz="4400" b="1" u="sng" smtClean="0">
                <a:latin typeface="" pitchFamily="16"/>
              </a:rPr>
              <a:t>Толерантность</a:t>
            </a:r>
            <a:r>
              <a:rPr sz="4400" smtClean="0">
                <a:latin typeface="" pitchFamily="16"/>
              </a:rPr>
              <a:t> </a:t>
            </a:r>
            <a:r>
              <a:rPr sz="4400" dirty="0" smtClean="0">
                <a:latin typeface="" pitchFamily="16"/>
              </a:rPr>
              <a:t>–</a:t>
            </a:r>
          </a:p>
          <a:p>
            <a:pPr marL="341313" indent="12700" eaLnBrk="1" fontAlgn="auto">
              <a:spcBef>
                <a:spcPts val="899"/>
              </a:spcBef>
              <a:buFontTx/>
              <a:buNone/>
              <a:defRPr/>
            </a:pPr>
            <a:r>
              <a:rPr sz="3600" dirty="0" smtClean="0">
                <a:latin typeface="" pitchFamily="16"/>
              </a:rPr>
              <a:t>уважение </a:t>
            </a:r>
            <a:r>
              <a:rPr sz="3600" smtClean="0">
                <a:latin typeface="" pitchFamily="16"/>
              </a:rPr>
              <a:t>и </a:t>
            </a:r>
            <a:r>
              <a:rPr sz="3600" smtClean="0">
                <a:latin typeface="" pitchFamily="16"/>
              </a:rPr>
              <a:t>признание </a:t>
            </a:r>
            <a:r>
              <a:rPr sz="3600" dirty="0" smtClean="0">
                <a:latin typeface="" pitchFamily="16"/>
              </a:rPr>
              <a:t>равенства, отказ от доминирования и насилия, признание многообразия человеческой культуры, норм, верований и отказ от сведения этого разнообразия </a:t>
            </a:r>
            <a:r>
              <a:rPr sz="3600" smtClean="0">
                <a:latin typeface="" pitchFamily="16"/>
              </a:rPr>
              <a:t>к преобладанию</a:t>
            </a:r>
            <a:endParaRPr lang="en-US" sz="3600" dirty="0" smtClean="0">
              <a:latin typeface="" pitchFamily="16"/>
            </a:endParaRPr>
          </a:p>
          <a:p>
            <a:pPr marL="341313" indent="12700" eaLnBrk="1" fontAlgn="auto">
              <a:spcBef>
                <a:spcPts val="899"/>
              </a:spcBef>
              <a:buFontTx/>
              <a:buNone/>
              <a:defRPr/>
            </a:pPr>
            <a:r>
              <a:rPr sz="3600" smtClean="0">
                <a:latin typeface="" pitchFamily="16"/>
              </a:rPr>
              <a:t> </a:t>
            </a:r>
            <a:r>
              <a:rPr sz="3600" dirty="0" smtClean="0">
                <a:latin typeface="" pitchFamily="16"/>
              </a:rPr>
              <a:t>какой – то одной точки зрения.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1000" y="304800"/>
            <a:ext cx="8534400" cy="4936865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spcBef>
                <a:spcPts val="1100"/>
              </a:spcBef>
              <a:buFontTx/>
              <a:buNone/>
              <a:defRPr/>
            </a:pPr>
            <a:endParaRPr sz="4400" b="1" smtClean="0">
              <a:latin typeface="" pitchFamily="16"/>
            </a:endParaRPr>
          </a:p>
          <a:p>
            <a:r>
              <a:rPr lang="en-US" sz="4400" b="1" dirty="0" smtClean="0">
                <a:latin typeface="" pitchFamily="16"/>
              </a:rPr>
              <a:t> </a:t>
            </a:r>
            <a:r>
              <a:rPr sz="4400" u="sng" smtClean="0"/>
              <a:t>С точки зрения экологии,</a:t>
            </a:r>
            <a:r>
              <a:rPr sz="4400" smtClean="0"/>
              <a:t> </a:t>
            </a:r>
            <a:r>
              <a:rPr sz="4400" b="1" smtClean="0"/>
              <a:t>толерантность</a:t>
            </a:r>
            <a:r>
              <a:rPr sz="4400" smtClean="0"/>
              <a:t> понимается как способность организма переносить неблагоприятное влияние того или иного фактора среды. </a:t>
            </a:r>
            <a:endParaRPr sz="4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1000" y="304800"/>
            <a:ext cx="8534400" cy="5716566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spcBef>
                <a:spcPts val="1100"/>
              </a:spcBef>
              <a:buFontTx/>
              <a:buNone/>
              <a:defRPr/>
            </a:pPr>
            <a:endParaRPr sz="4400" b="1" smtClean="0">
              <a:latin typeface="" pitchFamily="16"/>
            </a:endParaRPr>
          </a:p>
          <a:p>
            <a:r>
              <a:rPr lang="en-US" sz="4400" b="1" dirty="0" smtClean="0">
                <a:latin typeface="" pitchFamily="16"/>
              </a:rPr>
              <a:t> </a:t>
            </a:r>
            <a:r>
              <a:rPr sz="4400" u="sng" smtClean="0"/>
              <a:t>Толерантность к наркотическим средствам и психоактивным веществам </a:t>
            </a:r>
            <a:r>
              <a:rPr sz="4400" smtClean="0"/>
              <a:t>– снижение реакции на введение вещества, привыкание. </a:t>
            </a:r>
          </a:p>
          <a:p>
            <a:pPr>
              <a:buNone/>
            </a:pPr>
            <a:endParaRPr sz="4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1000" y="142852"/>
            <a:ext cx="8534400" cy="8153130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>
              <a:spcBef>
                <a:spcPts val="1100"/>
              </a:spcBef>
              <a:buNone/>
              <a:defRPr/>
            </a:pPr>
            <a:r>
              <a:rPr sz="4000" smtClean="0"/>
              <a:t>Терпимость - терпеть не противодействуя, не жалуясь, безропотно переносить, сносить что-нибудь бедственное, тяжелое, неприятное </a:t>
            </a:r>
          </a:p>
          <a:p>
            <a:pPr>
              <a:spcBef>
                <a:spcPts val="1100"/>
              </a:spcBef>
              <a:buNone/>
              <a:defRPr/>
            </a:pPr>
            <a:r>
              <a:rPr sz="4000" smtClean="0"/>
              <a:t>Толерантность  -  готовность   принимать поведение, убеждения и взгляды других людей</a:t>
            </a:r>
          </a:p>
          <a:p>
            <a:pPr algn="ctr" eaLnBrk="1" fontAlgn="auto">
              <a:spcBef>
                <a:spcPts val="1100"/>
              </a:spcBef>
              <a:buFontTx/>
              <a:buNone/>
              <a:defRPr/>
            </a:pPr>
            <a:endParaRPr sz="4400" b="1" smtClean="0">
              <a:latin typeface="" pitchFamily="16"/>
            </a:endParaRPr>
          </a:p>
          <a:p>
            <a:pPr>
              <a:buNone/>
            </a:pPr>
            <a:r>
              <a:rPr sz="4400" smtClean="0"/>
              <a:t> </a:t>
            </a:r>
          </a:p>
          <a:p>
            <a:pPr>
              <a:buNone/>
            </a:pPr>
            <a:endParaRPr sz="4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600" cy="4530725"/>
          </a:xfrm>
        </p:spPr>
        <p:txBody>
          <a:bodyPr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eaLnBrk="1" fontAlgn="auto">
              <a:spcBef>
                <a:spcPts val="697"/>
              </a:spcBef>
              <a:buFontTx/>
              <a:buNone/>
              <a:defRPr/>
            </a:pPr>
            <a:endParaRPr sz="2800" smtClean="0">
              <a:latin typeface="" pitchFamily="16"/>
            </a:endParaRPr>
          </a:p>
          <a:p>
            <a:pPr eaLnBrk="1" fontAlgn="auto">
              <a:spcBef>
                <a:spcPts val="697"/>
              </a:spcBef>
              <a:buFontTx/>
              <a:buNone/>
              <a:defRPr/>
            </a:pPr>
            <a:endParaRPr sz="2800" smtClean="0">
              <a:latin typeface="" pitchFamily="16"/>
            </a:endParaRPr>
          </a:p>
        </p:txBody>
      </p:sp>
      <p:pic>
        <p:nvPicPr>
          <p:cNvPr id="8195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263" y="211138"/>
            <a:ext cx="2133600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9700" y="4106863"/>
            <a:ext cx="3810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00" y="228600"/>
            <a:ext cx="2667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6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2200" y="3733800"/>
            <a:ext cx="27813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7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29400" y="2514600"/>
            <a:ext cx="221297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Рисунок 8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7988" y="2514600"/>
            <a:ext cx="24955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лилиния 9"/>
          <p:cNvSpPr/>
          <p:nvPr/>
        </p:nvSpPr>
        <p:spPr>
          <a:xfrm>
            <a:off x="3352800" y="2514600"/>
            <a:ext cx="2819400" cy="1219200"/>
          </a:xfrm>
          <a:custGeom>
            <a:avLst>
              <a:gd name="f0" fmla="val 43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10800"/>
              <a:gd name="f10" fmla="pin 0 f1 10800"/>
              <a:gd name="f11" fmla="val f9"/>
              <a:gd name="f12" fmla="val f10"/>
              <a:gd name="f13" fmla="+- 21600 0 f9"/>
              <a:gd name="f14" fmla="+- 21600 0 f10"/>
              <a:gd name="f15" fmla="+- 10800 0 f10"/>
              <a:gd name="f16" fmla="*/ f9 f7 1"/>
              <a:gd name="f17" fmla="*/ f10 f8 1"/>
              <a:gd name="f18" fmla="*/ f9 f15 1"/>
              <a:gd name="f19" fmla="*/ f14 f8 1"/>
              <a:gd name="f20" fmla="*/ f12 f8 1"/>
              <a:gd name="f21" fmla="*/ f18 1 10800"/>
              <a:gd name="f22" fmla="+- 21600 0 f21"/>
              <a:gd name="f23" fmla="*/ f21 f7 1"/>
              <a:gd name="f24" fmla="*/ f22 f7 1"/>
            </a:gdLst>
            <a:ahLst>
              <a:ahXY gdRefX="f0" minX="f4" maxX="f6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0" r="f24" b="f19"/>
            <a:pathLst>
              <a:path w="21600" h="21600">
                <a:moveTo>
                  <a:pt x="f4" y="f6"/>
                </a:moveTo>
                <a:lnTo>
                  <a:pt x="f11" y="f4"/>
                </a:lnTo>
                <a:lnTo>
                  <a:pt x="f11" y="f12"/>
                </a:lnTo>
                <a:lnTo>
                  <a:pt x="f13" y="f12"/>
                </a:lnTo>
                <a:lnTo>
                  <a:pt x="f13" y="f4"/>
                </a:lnTo>
                <a:lnTo>
                  <a:pt x="f5" y="f6"/>
                </a:lnTo>
                <a:lnTo>
                  <a:pt x="f13" y="f5"/>
                </a:lnTo>
                <a:lnTo>
                  <a:pt x="f13" y="f14"/>
                </a:lnTo>
                <a:lnTo>
                  <a:pt x="f11" y="f14"/>
                </a:lnTo>
                <a:lnTo>
                  <a:pt x="f11" y="f5"/>
                </a:lnTo>
                <a:close/>
              </a:path>
            </a:pathLst>
          </a:custGeom>
          <a:solidFill>
            <a:srgbClr val="3366FF"/>
          </a:solidFill>
          <a:ln w="9360">
            <a:solidFill>
              <a:srgbClr val="FFFFFF"/>
            </a:solidFill>
            <a:prstDash val="solid"/>
            <a:miter/>
          </a:ln>
        </p:spPr>
        <p:txBody>
          <a:bodyPr wrap="none" lIns="90000" tIns="46800" rIns="90000" bIns="46800" anchor="ctr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Толерантная образовательная среда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сложная и динамичная система деятельности, общения, жизни субъектов педагогического процесса, способствующая свободному развитию личности и формированию толерантности за счет создаваемых в учреждении атмосферы ненасилия, конструктивного взаимодействия субъектов, демократического стиля руководства и общения, принятия субъектами друг друга, независимо от особенностей их поведения, мышления, культурного опыта, национальной принадлежности и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7154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2"/>
                </a:solidFill>
              </a:rPr>
              <a:t>Какой возраст подходит для развития толерантности?</a:t>
            </a:r>
          </a:p>
          <a:p>
            <a:endParaRPr lang="ru-RU" sz="3200" dirty="0" smtClean="0">
              <a:solidFill>
                <a:schemeClr val="bg2"/>
              </a:solidFill>
            </a:endParaRPr>
          </a:p>
          <a:p>
            <a:endParaRPr lang="ru-RU" sz="3200" dirty="0" smtClean="0">
              <a:solidFill>
                <a:schemeClr val="bg2"/>
              </a:solidFill>
            </a:endParaRPr>
          </a:p>
          <a:p>
            <a:endParaRPr lang="ru-RU" sz="3200" dirty="0" smtClean="0">
              <a:solidFill>
                <a:schemeClr val="bg2"/>
              </a:solidFill>
            </a:endParaRPr>
          </a:p>
          <a:p>
            <a:pPr algn="just"/>
            <a:r>
              <a:rPr lang="ru-RU" sz="4000" dirty="0" smtClean="0">
                <a:solidFill>
                  <a:schemeClr val="bg2"/>
                </a:solidFill>
              </a:rPr>
              <a:t>Воспитывать в обучающихся толерантность целесообразно в подростковом возрасте.</a:t>
            </a:r>
            <a:endParaRPr lang="ru-RU" sz="4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5000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8143932" cy="4857784"/>
          </a:xfrm>
        </p:spPr>
        <p:txBody>
          <a:bodyPr/>
          <a:lstStyle/>
          <a:p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Ребёнок</a:t>
            </a:r>
          </a:p>
          <a:p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Педагог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Родитель</a:t>
            </a:r>
          </a:p>
          <a:p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Ребёнок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Ребёнок</a:t>
            </a:r>
          </a:p>
          <a:p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Ребёнок - Родитель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279</Words>
  <Application>Microsoft Office PowerPoint</Application>
  <PresentationFormat>Экран (4:3)</PresentationFormat>
  <Paragraphs>34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Обычный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Толерантность во взаимоотношениях детей и взрослых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Работа</cp:lastModifiedBy>
  <cp:revision>105</cp:revision>
  <dcterms:modified xsi:type="dcterms:W3CDTF">2022-02-21T06:39:45Z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</Properties>
</file>